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85" r:id="rId4"/>
    <p:sldId id="259" r:id="rId5"/>
    <p:sldId id="261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7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230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8D75A2-BE2D-4203-B4E6-92DE8AE4E3B0}" type="datetimeFigureOut">
              <a:rPr lang="ru-RU" smtClean="0"/>
              <a:t>24.10.2016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B88E6-882F-442F-99E1-1538EF5C98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345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88E6-882F-442F-99E1-1538EF5C985C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816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51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34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7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70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5168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290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91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547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0641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789732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724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E43D8-D145-48AB-B70B-D379ECDD4479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AEB4D-8649-4823-97C2-DA297804AC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770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300">
          <a:ln w="11430" cmpd="sng">
            <a:solidFill>
              <a:schemeClr val="accent1">
                <a:tint val="10000"/>
              </a:schemeClr>
            </a:solidFill>
            <a:prstDash val="solid"/>
            <a:miter lim="800000"/>
          </a:ln>
          <a:gradFill>
            <a:gsLst>
              <a:gs pos="10000">
                <a:schemeClr val="accent1">
                  <a:tint val="83000"/>
                  <a:shade val="100000"/>
                  <a:satMod val="200000"/>
                </a:schemeClr>
              </a:gs>
              <a:gs pos="75000">
                <a:schemeClr val="accent1">
                  <a:tint val="100000"/>
                  <a:shade val="50000"/>
                  <a:satMod val="150000"/>
                </a:schemeClr>
              </a:gs>
            </a:gsLst>
            <a:lin ang="5400000"/>
          </a:gradFill>
          <a:effectLst>
            <a:glow rad="45500">
              <a:schemeClr val="accent1">
                <a:satMod val="220000"/>
                <a:alpha val="35000"/>
              </a:schemeClr>
            </a:glow>
          </a:effectLst>
          <a:latin typeface="Constantia" panose="0203060205030603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2">
              <a:lumMod val="50000"/>
            </a:schemeClr>
          </a:solidFill>
          <a:latin typeface="Constantia" panose="02030602050306030303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2">
              <a:lumMod val="50000"/>
            </a:schemeClr>
          </a:solidFill>
          <a:latin typeface="Constantia" panose="0203060205030603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Constantia" panose="0203060205030603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2">
              <a:lumMod val="50000"/>
            </a:schemeClr>
          </a:solidFill>
          <a:latin typeface="Constantia" panose="0203060205030603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2">
              <a:lumMod val="50000"/>
            </a:schemeClr>
          </a:solidFill>
          <a:latin typeface="Constantia" panose="0203060205030603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43808" y="548680"/>
            <a:ext cx="5614392" cy="3737575"/>
          </a:xfrm>
        </p:spPr>
        <p:txBody>
          <a:bodyPr>
            <a:normAutofit fontScale="90000"/>
          </a:bodyPr>
          <a:lstStyle/>
          <a:p>
            <a:r>
              <a:rPr lang="ru-RU" sz="4800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800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800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Составление рабочей программы педагога ДОУ</a:t>
            </a:r>
            <a:br>
              <a:rPr lang="ru-RU" sz="4800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4800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7910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sz="2600" dirty="0" smtClean="0">
              <a:solidFill>
                <a:srgbClr val="23068C"/>
              </a:solidFill>
            </a:endParaRPr>
          </a:p>
          <a:p>
            <a:endParaRPr lang="ru-RU" dirty="0">
              <a:solidFill>
                <a:srgbClr val="2306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866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Цели программы по ФГОС </a:t>
            </a:r>
            <a:endParaRPr lang="ru-RU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543956" cy="514353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повышение социального статуса дошкольного образования;</a:t>
            </a:r>
          </a:p>
          <a:p>
            <a:pPr lvl="0"/>
            <a:r>
              <a:rPr lang="ru-RU" dirty="0" smtClean="0"/>
              <a:t> обеспечение государством равенства возмож­ностей для каждого ребенка в получении каче­ственного дошкольного образования;</a:t>
            </a:r>
          </a:p>
          <a:p>
            <a:pPr lvl="0"/>
            <a:r>
              <a:rPr lang="ru-RU" dirty="0" smtClean="0"/>
              <a:t> обеспечение государственных гарантий уровня и качества дошкольного образования на осно­ве единства обязательных требований к усло­виям реализации образовательных программ дошкольного образования, их структуре и ре­зультатам их освоения;</a:t>
            </a:r>
          </a:p>
          <a:p>
            <a:pPr lvl="0"/>
            <a:r>
              <a:rPr lang="ru-RU" dirty="0" smtClean="0"/>
              <a:t> сохранение единства образовательного про­странства Российской Федерации относительно уровня дошкольного образования.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Задачи рабочей программы </a:t>
            </a:r>
            <a:endParaRPr lang="ru-RU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00108"/>
            <a:ext cx="8858312" cy="5126055"/>
          </a:xfrm>
        </p:spPr>
        <p:txBody>
          <a:bodyPr>
            <a:noAutofit/>
          </a:bodyPr>
          <a:lstStyle/>
          <a:p>
            <a:r>
              <a:rPr lang="ru-RU" sz="3600" dirty="0" smtClean="0"/>
              <a:t>определяются исходя из задач примерной основной образовательной программы дошкольного образования и парциальных программ, </a:t>
            </a:r>
          </a:p>
          <a:p>
            <a:r>
              <a:rPr lang="ru-RU" sz="3600" dirty="0" smtClean="0"/>
              <a:t> из задач, на решение которых направлен ФГОС дошкольного образования.</a:t>
            </a:r>
            <a:endParaRPr lang="ru-RU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Принципы рабочей программы</a:t>
            </a:r>
            <a:endParaRPr lang="ru-RU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929718" cy="5214974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ru-RU" sz="5000" dirty="0" smtClean="0"/>
              <a:t>полноценное проживание ребенком всех этапов детства (младенческого, раннего и дошкольного возраста), обогащение (амплификация) детского развития;</a:t>
            </a:r>
          </a:p>
          <a:p>
            <a:pPr lvl="0"/>
            <a:r>
              <a:rPr lang="ru-RU" sz="5000" dirty="0" smtClean="0"/>
              <a:t> построение образовательной деятельности на основе индивидуальных особенностей каждого ребенка, в рамках которой ребенок активно выбирает содержание своего образования, становится субъектом образования;</a:t>
            </a:r>
          </a:p>
          <a:p>
            <a:pPr lvl="0"/>
            <a:r>
              <a:rPr lang="ru-RU" sz="5000" dirty="0" smtClean="0"/>
              <a:t> содействие и сотрудничество детей и взрослых, признание ребенка полноценным участником (субъектом) образовательных отношений;</a:t>
            </a:r>
          </a:p>
          <a:p>
            <a:pPr lvl="0"/>
            <a:r>
              <a:rPr lang="ru-RU" sz="5000" dirty="0" smtClean="0"/>
              <a:t> поддержка инициативы детей в различных видах деятельности;</a:t>
            </a:r>
          </a:p>
          <a:p>
            <a:pPr lvl="0"/>
            <a:r>
              <a:rPr lang="ru-RU" sz="5000" dirty="0" smtClean="0"/>
              <a:t> сотрудничество организации с семьей;</a:t>
            </a:r>
          </a:p>
          <a:p>
            <a:pPr lvl="0"/>
            <a:r>
              <a:rPr lang="ru-RU" sz="5000" dirty="0" smtClean="0"/>
              <a:t> приобщение детей к </a:t>
            </a:r>
            <a:r>
              <a:rPr lang="ru-RU" sz="5000" dirty="0" err="1" smtClean="0"/>
              <a:t>социокультурным</a:t>
            </a:r>
            <a:r>
              <a:rPr lang="ru-RU" sz="5000" dirty="0" smtClean="0"/>
              <a:t> нормам, традициям семьи, общества и государства;</a:t>
            </a:r>
          </a:p>
          <a:p>
            <a:r>
              <a:rPr lang="ru-RU" sz="5000" dirty="0" smtClean="0"/>
              <a:t> стимулирование познавательных интересов и действий ребенка в различных видах деятельности; </a:t>
            </a:r>
          </a:p>
          <a:p>
            <a:r>
              <a:rPr lang="ru-RU" sz="5000" dirty="0" smtClean="0"/>
              <a:t>возрастная адекватность дошкольного образования (соответствие условий, требований, методов возрасту и особенностям развития);</a:t>
            </a:r>
          </a:p>
          <a:p>
            <a:r>
              <a:rPr lang="ru-RU" sz="5000" dirty="0" smtClean="0"/>
              <a:t> учет этнокультурной ситуации развития детей.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1797040"/>
          </a:xfrm>
        </p:spPr>
        <p:txBody>
          <a:bodyPr>
            <a:normAutofit fontScale="90000"/>
          </a:bodyPr>
          <a:lstStyle/>
          <a:p>
            <a:r>
              <a:rPr lang="ru-RU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Характеристика возрастных особенностей воспитанников группы</a:t>
            </a:r>
            <a:endParaRPr lang="ru-RU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214842"/>
          </a:xfrm>
        </p:spPr>
        <p:txBody>
          <a:bodyPr/>
          <a:lstStyle/>
          <a:p>
            <a:r>
              <a:rPr lang="ru-RU" dirty="0" smtClean="0"/>
              <a:t>описание контингента детей - паспорт группы (возраст, пол, национальная принадлежность, группа здоровья); </a:t>
            </a:r>
          </a:p>
          <a:p>
            <a:r>
              <a:rPr lang="ru-RU" dirty="0" smtClean="0"/>
              <a:t>характерные особенности </a:t>
            </a:r>
            <a:r>
              <a:rPr lang="ru-RU" smtClean="0"/>
              <a:t>данного возраста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Особенности организации образовательного процесса</a:t>
            </a:r>
            <a:endParaRPr lang="ru-RU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86874" cy="475775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образовательный процесс осуществляется на всем протяжении пребывания детей в дошкольной </a:t>
            </a:r>
          </a:p>
          <a:p>
            <a:r>
              <a:rPr lang="ru-RU" dirty="0" smtClean="0"/>
              <a:t>образовательной организации;</a:t>
            </a:r>
          </a:p>
          <a:p>
            <a:pPr lvl="0"/>
            <a:r>
              <a:rPr lang="ru-RU" dirty="0" smtClean="0"/>
              <a:t> процесс развития личности ребенка обеспечивается в различных видах общения, а также в игре, познавательно-исследовательской деятельности;</a:t>
            </a:r>
          </a:p>
          <a:p>
            <a:pPr lvl="0"/>
            <a:r>
              <a:rPr lang="ru-RU" dirty="0" smtClean="0"/>
              <a:t> содержание образовательного процесса охватывает пять взаимодополняющих образовательных областей;</a:t>
            </a:r>
          </a:p>
          <a:p>
            <a:pPr lvl="0"/>
            <a:r>
              <a:rPr lang="ru-RU" dirty="0" smtClean="0"/>
              <a:t> образовательный процесс строится на основе партнерского характера взаимодействия участников образовательных отношений.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1511288"/>
          </a:xfrm>
        </p:spPr>
        <p:txBody>
          <a:bodyPr>
            <a:normAutofit fontScale="90000"/>
          </a:bodyPr>
          <a:lstStyle/>
          <a:p>
            <a:r>
              <a:rPr lang="ru-RU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Программно-методический комплекс образовательного процесса</a:t>
            </a:r>
            <a:endParaRPr lang="ru-RU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28802"/>
            <a:ext cx="8786874" cy="442915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примерная основная образовательная программа дошкольного образования;</a:t>
            </a:r>
          </a:p>
          <a:p>
            <a:pPr lvl="0"/>
            <a:r>
              <a:rPr lang="ru-RU" dirty="0" smtClean="0"/>
              <a:t> парциальные программы;</a:t>
            </a:r>
          </a:p>
          <a:p>
            <a:pPr lvl="0"/>
            <a:r>
              <a:rPr lang="ru-RU" dirty="0" smtClean="0"/>
              <a:t> методическое руководство для воспитателей (перечень основных методических пособий, обеспечивающих образовательный процесс);</a:t>
            </a:r>
          </a:p>
          <a:p>
            <a:pPr lvl="0"/>
            <a:r>
              <a:rPr lang="ru-RU" dirty="0" smtClean="0"/>
              <a:t> перечень наглядного, демонстрационного материала, сопровождающего реализацию рабочей программы;</a:t>
            </a:r>
          </a:p>
          <a:p>
            <a:pPr lvl="0"/>
            <a:r>
              <a:rPr lang="ru-RU" dirty="0" smtClean="0"/>
              <a:t> перечень пособий для детей (печатные издания, развивающие книги, дидактические игры и пособия для индивидуальной работы и т. д.).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Технологии,методики</a:t>
            </a:r>
            <a:r>
              <a:rPr lang="ru-RU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средства воспитания</a:t>
            </a:r>
            <a:endParaRPr lang="ru-RU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 </a:t>
            </a:r>
            <a:r>
              <a:rPr lang="ru-RU" dirty="0" err="1" smtClean="0"/>
              <a:t>здоровьесберегающие</a:t>
            </a:r>
            <a:r>
              <a:rPr lang="ru-RU" dirty="0" smtClean="0"/>
              <a:t> технологии;</a:t>
            </a:r>
          </a:p>
          <a:p>
            <a:pPr lvl="0"/>
            <a:r>
              <a:rPr lang="ru-RU" dirty="0" smtClean="0"/>
              <a:t> технология проектного обучения;</a:t>
            </a:r>
          </a:p>
          <a:p>
            <a:pPr lvl="0"/>
            <a:r>
              <a:rPr lang="ru-RU" dirty="0" smtClean="0"/>
              <a:t> личностно ориентированная технология;</a:t>
            </a:r>
          </a:p>
          <a:p>
            <a:r>
              <a:rPr lang="ru-RU" dirty="0" smtClean="0"/>
              <a:t> игровые технологии, проблемное обучение, коммуникативные технологии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688" y="476672"/>
            <a:ext cx="8858312" cy="1143000"/>
          </a:xfrm>
        </p:spPr>
        <p:txBody>
          <a:bodyPr>
            <a:normAutofit fontScale="90000"/>
          </a:bodyPr>
          <a:lstStyle/>
          <a:p>
            <a:r>
              <a:rPr lang="ru-RU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Предметно-развивающая среда </a:t>
            </a:r>
            <a:endParaRPr lang="ru-RU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Согласно ФГОС должна быть:</a:t>
            </a:r>
          </a:p>
          <a:p>
            <a:pPr lvl="0"/>
            <a:r>
              <a:rPr lang="ru-RU" dirty="0" smtClean="0"/>
              <a:t>содержательно насыщенной, </a:t>
            </a:r>
          </a:p>
          <a:p>
            <a:pPr lvl="0"/>
            <a:r>
              <a:rPr lang="ru-RU" dirty="0" smtClean="0"/>
              <a:t>трансформируемой, полифункциональной, </a:t>
            </a:r>
          </a:p>
          <a:p>
            <a:pPr lvl="0"/>
            <a:r>
              <a:rPr lang="ru-RU" dirty="0" smtClean="0"/>
              <a:t>вариативной, </a:t>
            </a:r>
          </a:p>
          <a:p>
            <a:pPr lvl="0"/>
            <a:r>
              <a:rPr lang="ru-RU" dirty="0" smtClean="0"/>
              <a:t>доступной,</a:t>
            </a:r>
          </a:p>
          <a:p>
            <a:pPr lvl="0"/>
            <a:r>
              <a:rPr lang="ru-RU" dirty="0" smtClean="0"/>
              <a:t>безопасной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Перечень нормативных документов</a:t>
            </a:r>
            <a:endParaRPr lang="ru-RU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00174"/>
            <a:ext cx="8858312" cy="500066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Федеральный закон от 29.12.2012 № 273-ФЭ «Об образовании в Российской Федерации»;</a:t>
            </a:r>
          </a:p>
          <a:p>
            <a:pPr lvl="0"/>
            <a:r>
              <a:rPr lang="ru-RU" dirty="0" smtClean="0"/>
              <a:t> постановление Главного государственного санитарного врача РФ от 15.05.2013 № 26 «Об утверждении </a:t>
            </a:r>
            <a:r>
              <a:rPr lang="ru-RU" dirty="0" err="1" smtClean="0"/>
              <a:t>СанПиН</a:t>
            </a:r>
            <a:r>
              <a:rPr lang="ru-RU" dirty="0" smtClean="0"/>
              <a:t> 2.4.1.3049-13 "Санитарно- эпидемиологические требования к устройству, содержанию и организации режима работы дошкольных образовательных организаций"»; </a:t>
            </a:r>
          </a:p>
          <a:p>
            <a:pPr lvl="0"/>
            <a:r>
              <a:rPr lang="ru-RU" dirty="0" smtClean="0"/>
              <a:t>приказ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 от 30.08.2013 № 1014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образования»;</a:t>
            </a:r>
          </a:p>
          <a:p>
            <a:pPr lvl="0"/>
            <a:r>
              <a:rPr lang="ru-RU" dirty="0" smtClean="0"/>
              <a:t> приказ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России от 17.10.2013 № 1155 «Об утверждении Федерального государственного образовательного стандарта дошкольного образования»;</a:t>
            </a:r>
          </a:p>
          <a:p>
            <a:pPr lvl="0"/>
            <a:r>
              <a:rPr lang="ru-RU" dirty="0" smtClean="0"/>
              <a:t> нормативные документы регионального и муниципального уровней.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Основная часть рабочей программы</a:t>
            </a:r>
            <a:endParaRPr lang="ru-RU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9001156" cy="4972072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возраст детей (группа);</a:t>
            </a:r>
          </a:p>
          <a:p>
            <a:pPr lvl="0"/>
            <a:r>
              <a:rPr lang="ru-RU" dirty="0" smtClean="0"/>
              <a:t> календарно-тематический план (комплексно-тематическое планирование);</a:t>
            </a:r>
          </a:p>
          <a:p>
            <a:pPr lvl="0"/>
            <a:r>
              <a:rPr lang="ru-RU" dirty="0" smtClean="0"/>
              <a:t> расписание организованной образовательной деятельности;</a:t>
            </a:r>
          </a:p>
          <a:p>
            <a:pPr lvl="0"/>
            <a:r>
              <a:rPr lang="ru-RU" dirty="0" smtClean="0"/>
              <a:t>содержание образования с учетом требований ФГОС дошкольного образования;</a:t>
            </a:r>
          </a:p>
          <a:p>
            <a:r>
              <a:rPr lang="ru-RU" dirty="0" smtClean="0"/>
              <a:t>особенности организации образовательного процесса 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ru-RU" sz="4000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Основание:</a:t>
            </a:r>
            <a:endParaRPr lang="ru-RU" sz="4000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Федерального закона от 29.12.2012   № 273-ФЗ "Об образовании в Российской Федерации"                (далее – Закон № 273-ФЗ) </a:t>
            </a:r>
          </a:p>
          <a:p>
            <a:r>
              <a:rPr lang="ru-RU" sz="3600" dirty="0" smtClean="0"/>
              <a:t>ст. 48 Закона № 273-ФЗ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4664"/>
            <a:ext cx="8089900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Group 39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15944607"/>
              </p:ext>
            </p:extLst>
          </p:nvPr>
        </p:nvGraphicFramePr>
        <p:xfrm>
          <a:off x="467544" y="1998640"/>
          <a:ext cx="8177214" cy="4214814"/>
        </p:xfrm>
        <a:graphic>
          <a:graphicData uri="http://schemas.openxmlformats.org/drawingml/2006/table">
            <a:tbl>
              <a:tblPr/>
              <a:tblGrid>
                <a:gridCol w="2725738"/>
                <a:gridCol w="2725738"/>
                <a:gridCol w="2725738"/>
              </a:tblGrid>
              <a:tr h="527050">
                <a:tc gridSpan="3">
                  <a:txBody>
                    <a:bodyPr/>
                    <a:lstStyle/>
                    <a:p>
                      <a:endParaRPr lang="ru-RU" sz="1800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2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Название темы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Цели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Источник методической литературы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1. Тема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Месяц  (сентябрь)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2.Тема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5588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Месяц  (октябрь)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1.Тема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2.Тема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868478"/>
          </a:xfrm>
        </p:spPr>
        <p:txBody>
          <a:bodyPr>
            <a:normAutofit fontScale="90000"/>
          </a:bodyPr>
          <a:lstStyle/>
          <a:p>
            <a:r>
              <a:rPr lang="ru-RU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Модель организации образовательной деятельности в группе</a:t>
            </a:r>
            <a:endParaRPr lang="ru-RU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специально организованной образовательной деятельности взрослого и детей: </a:t>
            </a:r>
          </a:p>
          <a:p>
            <a:pPr>
              <a:buNone/>
            </a:pPr>
            <a:r>
              <a:rPr lang="ru-RU" dirty="0" smtClean="0"/>
              <a:t>-групповой, </a:t>
            </a:r>
          </a:p>
          <a:p>
            <a:pPr>
              <a:buNone/>
            </a:pPr>
            <a:r>
              <a:rPr lang="ru-RU" dirty="0" smtClean="0"/>
              <a:t>-подгрупповой, </a:t>
            </a:r>
          </a:p>
          <a:p>
            <a:pPr>
              <a:buNone/>
            </a:pPr>
            <a:r>
              <a:rPr lang="ru-RU" dirty="0" smtClean="0"/>
              <a:t>-индивидуальной;</a:t>
            </a:r>
          </a:p>
          <a:p>
            <a:r>
              <a:rPr lang="ru-RU" dirty="0" smtClean="0"/>
              <a:t>самостоятельной деятельности детей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Особенности организации образовательного процесса </a:t>
            </a:r>
            <a:endParaRPr lang="ru-RU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формы работы с детьми, </a:t>
            </a:r>
          </a:p>
          <a:p>
            <a:r>
              <a:rPr lang="ru-RU" dirty="0" smtClean="0"/>
              <a:t>описание режимов пребывания детей данной возрастной группы в холодный и теплый периоды, </a:t>
            </a:r>
          </a:p>
          <a:p>
            <a:r>
              <a:rPr lang="ru-RU" dirty="0" smtClean="0"/>
              <a:t>режим закаливания, </a:t>
            </a:r>
          </a:p>
          <a:p>
            <a:r>
              <a:rPr lang="ru-RU" dirty="0" smtClean="0"/>
              <a:t>двигательный режим,</a:t>
            </a:r>
          </a:p>
          <a:p>
            <a:r>
              <a:rPr lang="ru-RU" dirty="0" smtClean="0"/>
              <a:t>праздники, проекты, акции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654164"/>
          </a:xfrm>
        </p:spPr>
        <p:txBody>
          <a:bodyPr>
            <a:normAutofit/>
          </a:bodyPr>
          <a:lstStyle/>
          <a:p>
            <a:r>
              <a:rPr lang="ru-RU" sz="3800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Условия и средства реализации рабочей программы</a:t>
            </a:r>
            <a:endParaRPr lang="ru-RU" sz="3800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71678"/>
            <a:ext cx="8786874" cy="350046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Раскрывается:</a:t>
            </a:r>
          </a:p>
          <a:p>
            <a:r>
              <a:rPr lang="ru-RU" b="1" dirty="0" smtClean="0"/>
              <a:t>материально-техническое: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-пространственная среда,</a:t>
            </a:r>
          </a:p>
          <a:p>
            <a:pPr>
              <a:buNone/>
            </a:pPr>
            <a:r>
              <a:rPr lang="ru-RU" dirty="0" smtClean="0"/>
              <a:t>  -предметно-развивающая среда;</a:t>
            </a:r>
          </a:p>
          <a:p>
            <a:r>
              <a:rPr lang="ru-RU" b="1" dirty="0" smtClean="0"/>
              <a:t>программно-методическое</a:t>
            </a:r>
            <a:r>
              <a:rPr lang="ru-RU" dirty="0" smtClean="0"/>
              <a:t> обеспечение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txBody>
          <a:bodyPr>
            <a:normAutofit fontScale="90000"/>
          </a:bodyPr>
          <a:lstStyle/>
          <a:p>
            <a:r>
              <a:rPr lang="ru-RU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Оценка индивидуального развития воспитанников</a:t>
            </a:r>
            <a:endParaRPr lang="ru-RU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9001156" cy="44005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Указывается: </a:t>
            </a:r>
          </a:p>
          <a:p>
            <a:r>
              <a:rPr lang="ru-RU" sz="3600" dirty="0" smtClean="0"/>
              <a:t>перечень используемых диагностических методик с указанием периода и цели проведения диагностики</a:t>
            </a:r>
          </a:p>
          <a:p>
            <a:pPr algn="ctr">
              <a:buNone/>
            </a:pPr>
            <a:r>
              <a:rPr lang="ru-RU" sz="3600" b="1" dirty="0" smtClean="0"/>
              <a:t>Итог:</a:t>
            </a:r>
            <a:r>
              <a:rPr lang="ru-RU" sz="3600" dirty="0" smtClean="0"/>
              <a:t> индивидуальные маршруты детей группы</a:t>
            </a:r>
            <a:endParaRPr lang="ru-RU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Взаимодействие </a:t>
            </a:r>
            <a:br>
              <a:rPr lang="ru-RU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 родителями</a:t>
            </a:r>
            <a:endParaRPr lang="ru-RU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Может быть представлено</a:t>
            </a:r>
            <a:r>
              <a:rPr lang="ru-RU" dirty="0" smtClean="0"/>
              <a:t>: </a:t>
            </a:r>
          </a:p>
          <a:p>
            <a:r>
              <a:rPr lang="ru-RU" dirty="0" smtClean="0"/>
              <a:t>перспективного плана по взаимодействию с родителями;</a:t>
            </a:r>
          </a:p>
          <a:p>
            <a:r>
              <a:rPr lang="ru-RU" dirty="0" smtClean="0"/>
              <a:t>отдельной графы «Взаимодействие с родителями» в содержании тематической недели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Список литературы</a:t>
            </a:r>
            <a:endParaRPr lang="ru-RU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4572031"/>
          </a:xfrm>
        </p:spPr>
        <p:txBody>
          <a:bodyPr/>
          <a:lstStyle/>
          <a:p>
            <a:r>
              <a:rPr lang="ru-RU" sz="3600" dirty="0" smtClean="0"/>
              <a:t>Перечень использованной воспитателем литературы в работе с детьми. Прежде всего, это методическая литература.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Приложение</a:t>
            </a:r>
            <a:endParaRPr lang="ru-RU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715436" cy="535785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конспекты (сценарии) различных форм образовательной деятельности с детьми;</a:t>
            </a:r>
          </a:p>
          <a:p>
            <a:pPr lvl="0"/>
            <a:r>
              <a:rPr lang="ru-RU" dirty="0" smtClean="0"/>
              <a:t> описание игр и игровых упражнений;</a:t>
            </a:r>
          </a:p>
          <a:p>
            <a:pPr lvl="0"/>
            <a:r>
              <a:rPr lang="ru-RU" dirty="0" smtClean="0"/>
              <a:t> сценарии мастер-классов для педагогов и родителей;</a:t>
            </a:r>
          </a:p>
          <a:p>
            <a:pPr lvl="0"/>
            <a:r>
              <a:rPr lang="ru-RU" dirty="0" smtClean="0"/>
              <a:t> сценарии различных форм сотрудничества с семьями воспитанников;</a:t>
            </a:r>
          </a:p>
          <a:p>
            <a:pPr lvl="0"/>
            <a:r>
              <a:rPr lang="ru-RU" dirty="0" smtClean="0"/>
              <a:t> комплексы утренней гимнастики;</a:t>
            </a:r>
          </a:p>
          <a:p>
            <a:pPr lvl="0"/>
            <a:r>
              <a:rPr lang="ru-RU" dirty="0" smtClean="0"/>
              <a:t> визуальные средства информации (материалы наглядной пропаганды, размещенные на стендах, в буклетах и памятках и т. д.).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60648"/>
            <a:ext cx="9001156" cy="1739592"/>
          </a:xfrm>
        </p:spPr>
        <p:txBody>
          <a:bodyPr>
            <a:normAutofit fontScale="90000"/>
          </a:bodyPr>
          <a:lstStyle/>
          <a:p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sz="4200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Ориентировочные технические требования к оформлению рабочей программы:</a:t>
            </a:r>
            <a:r>
              <a:rPr lang="ru-RU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00240"/>
            <a:ext cx="8929718" cy="471490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формат листов А</a:t>
            </a:r>
            <a:r>
              <a:rPr lang="en-US" dirty="0" smtClean="0"/>
              <a:t>4; </a:t>
            </a:r>
            <a:endParaRPr lang="ru-RU" dirty="0" smtClean="0"/>
          </a:p>
          <a:p>
            <a:r>
              <a:rPr lang="ru-RU" dirty="0" smtClean="0"/>
              <a:t>редактор </a:t>
            </a:r>
            <a:r>
              <a:rPr lang="en-US" dirty="0" smtClean="0"/>
              <a:t>Word for Windows;</a:t>
            </a:r>
            <a:endParaRPr lang="ru-RU" dirty="0" smtClean="0"/>
          </a:p>
          <a:p>
            <a:r>
              <a:rPr lang="en-US" dirty="0" smtClean="0"/>
              <a:t> </a:t>
            </a:r>
            <a:r>
              <a:rPr lang="ru-RU" dirty="0" smtClean="0"/>
              <a:t>шрифт </a:t>
            </a:r>
            <a:r>
              <a:rPr lang="en-US" dirty="0" smtClean="0"/>
              <a:t>Times New Roman; </a:t>
            </a:r>
            <a:endParaRPr lang="ru-RU" dirty="0" smtClean="0"/>
          </a:p>
          <a:p>
            <a:r>
              <a:rPr lang="ru-RU" dirty="0" smtClean="0"/>
              <a:t>кегль </a:t>
            </a:r>
            <a:r>
              <a:rPr lang="en-US" dirty="0" smtClean="0"/>
              <a:t>12—14;</a:t>
            </a:r>
            <a:endParaRPr lang="ru-RU" dirty="0" smtClean="0"/>
          </a:p>
          <a:p>
            <a:r>
              <a:rPr lang="ru-RU" dirty="0" smtClean="0"/>
              <a:t>междустрочный интервал - одинарный; поля со всех сторон 2 см; </a:t>
            </a:r>
          </a:p>
          <a:p>
            <a:r>
              <a:rPr lang="ru-RU" dirty="0" smtClean="0"/>
              <a:t>выравнивание по ширине, </a:t>
            </a:r>
          </a:p>
          <a:p>
            <a:r>
              <a:rPr lang="ru-RU" dirty="0" smtClean="0"/>
              <a:t>абзац 1 см;</a:t>
            </a:r>
          </a:p>
          <a:p>
            <a:r>
              <a:rPr lang="ru-RU" dirty="0" smtClean="0"/>
              <a:t> переносы в тексте не ставятся; </a:t>
            </a:r>
          </a:p>
          <a:p>
            <a:r>
              <a:rPr lang="ru-RU" dirty="0" smtClean="0"/>
              <a:t>центровка заголовков и абзацы в тексте выполняются при помощи средств </a:t>
            </a:r>
            <a:r>
              <a:rPr lang="en-US" dirty="0" smtClean="0"/>
              <a:t>Word</a:t>
            </a:r>
            <a:r>
              <a:rPr lang="ru-RU" dirty="0" smtClean="0"/>
              <a:t>;</a:t>
            </a:r>
          </a:p>
          <a:p>
            <a:r>
              <a:rPr lang="ru-RU" dirty="0" smtClean="0"/>
              <a:t> таблицы вставляются непосредственно в текст;</a:t>
            </a:r>
          </a:p>
          <a:p>
            <a:r>
              <a:rPr lang="ru-RU" dirty="0" smtClean="0"/>
              <a:t>нумерация страниц, кроме титульного листа и приложений.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6465" y="411085"/>
            <a:ext cx="7560840" cy="720080"/>
          </a:xfrm>
        </p:spPr>
        <p:txBody>
          <a:bodyPr>
            <a:normAutofit/>
          </a:bodyPr>
          <a:lstStyle/>
          <a:p>
            <a:r>
              <a:rPr lang="ru-RU" sz="2900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РЕФЛЕКСИЯ ОСВОЕНИЯ ФГОС ДО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" y="980728"/>
            <a:ext cx="8964613" cy="547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7124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9" y="25523"/>
            <a:ext cx="8748464" cy="1656184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ru-RU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Предпосылками </a:t>
            </a:r>
            <a:r>
              <a:rPr lang="ru-RU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для написания </a:t>
            </a:r>
            <a:r>
              <a:rPr lang="ru-RU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рабочей программы</a:t>
            </a:r>
            <a:endParaRPr lang="ru-RU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003232" cy="43924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• традиционный подход педагогов к планированию и проектированию </a:t>
            </a:r>
            <a:r>
              <a:rPr lang="ru-RU" dirty="0" err="1"/>
              <a:t>воспитательно-обравовательной</a:t>
            </a:r>
            <a:r>
              <a:rPr lang="ru-RU" dirty="0"/>
              <a:t> работы;</a:t>
            </a:r>
          </a:p>
          <a:p>
            <a:pPr marL="0" indent="0">
              <a:buNone/>
            </a:pPr>
            <a:r>
              <a:rPr lang="ru-RU" dirty="0"/>
              <a:t>• возможность учитывать специфику детского сообщества и особенности отношений всех участников образовательного процесса;</a:t>
            </a:r>
          </a:p>
          <a:p>
            <a:pPr marL="0" indent="0">
              <a:buNone/>
            </a:pPr>
            <a:r>
              <a:rPr lang="ru-RU" dirty="0"/>
              <a:t>• способность анализировать профессиональную деятельность.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006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Что такое рабочая программа?</a:t>
            </a:r>
            <a:endParaRPr lang="ru-RU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21497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u="sng" dirty="0" smtClean="0"/>
              <a:t>Рабочая программа </a:t>
            </a:r>
            <a:r>
              <a:rPr lang="ru-RU" dirty="0" smtClean="0"/>
              <a:t>– нормативный документ, внутренний стандарт группы ДОУ, определяющий ценностно-целевые ориентиры, содержание и объем образования для каждой возрастной ступени, разработанный по образовательным областям развития детей и представляющий собой комплекс условий и средств воспитания, обучения, оздоровления, коррекции развития детей, реализуемых на основе имеющихся ресурсов (педагогических, материально-технических, организационных, технологических и др.) в соответствии с современным социальным заказом.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439850"/>
          </a:xfrm>
        </p:spPr>
        <p:txBody>
          <a:bodyPr>
            <a:normAutofit/>
          </a:bodyPr>
          <a:lstStyle/>
          <a:p>
            <a:r>
              <a:rPr lang="ru-RU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Рабочая программа разрабатывается на основе</a:t>
            </a:r>
            <a:r>
              <a:rPr lang="ru-RU" dirty="0" smtClean="0">
                <a:solidFill>
                  <a:srgbClr val="002060"/>
                </a:solidFill>
                <a:effectLst/>
              </a:rPr>
              <a:t>:</a:t>
            </a:r>
            <a:endParaRPr lang="ru-RU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5"/>
            <a:ext cx="8229600" cy="2500330"/>
          </a:xfrm>
        </p:spPr>
        <p:txBody>
          <a:bodyPr/>
          <a:lstStyle/>
          <a:p>
            <a:r>
              <a:rPr lang="ru-RU" dirty="0" smtClean="0"/>
              <a:t>примерной основной образовательной программы дошкольного образования</a:t>
            </a:r>
          </a:p>
          <a:p>
            <a:r>
              <a:rPr lang="ru-RU" dirty="0" smtClean="0"/>
              <a:t>авторских парциальных программ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Необходимо учитывать:</a:t>
            </a:r>
            <a:endParaRPr lang="ru-RU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4525963"/>
          </a:xfrm>
        </p:spPr>
        <p:txBody>
          <a:bodyPr/>
          <a:lstStyle/>
          <a:p>
            <a:r>
              <a:rPr lang="ru-RU" dirty="0" smtClean="0"/>
              <a:t>содержание образовательной программы ДОО;</a:t>
            </a:r>
          </a:p>
          <a:p>
            <a:r>
              <a:rPr lang="ru-RU" dirty="0" smtClean="0"/>
              <a:t>систему используемых образовательных технологий и методик;</a:t>
            </a:r>
          </a:p>
          <a:p>
            <a:r>
              <a:rPr lang="ru-RU" dirty="0" smtClean="0"/>
              <a:t>методический и дидактический комплексы;</a:t>
            </a:r>
          </a:p>
          <a:p>
            <a:r>
              <a:rPr lang="ru-RU" dirty="0" smtClean="0"/>
              <a:t>содержание воспитательно-образовательной работы 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714512"/>
          </a:xfrm>
        </p:spPr>
        <p:txBody>
          <a:bodyPr>
            <a:normAutofit fontScale="90000"/>
          </a:bodyPr>
          <a:lstStyle/>
          <a:p>
            <a:r>
              <a:rPr lang="ru-RU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Примерные структурные элементы рабочей программы педагога ДОУ</a:t>
            </a:r>
            <a:endParaRPr lang="ru-RU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71678"/>
            <a:ext cx="8786874" cy="4054485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dirty="0" smtClean="0"/>
              <a:t> </a:t>
            </a:r>
            <a:r>
              <a:rPr lang="ru-RU" sz="4400" b="1" dirty="0" smtClean="0"/>
              <a:t>титульный лист</a:t>
            </a:r>
            <a:r>
              <a:rPr lang="ru-RU" sz="4400" dirty="0" smtClean="0"/>
              <a:t>;</a:t>
            </a:r>
          </a:p>
          <a:p>
            <a:pPr lvl="0"/>
            <a:r>
              <a:rPr lang="ru-RU" sz="4400" dirty="0" smtClean="0"/>
              <a:t> </a:t>
            </a:r>
            <a:r>
              <a:rPr lang="ru-RU" sz="4400" b="1" dirty="0" smtClean="0"/>
              <a:t>пояснительная записка</a:t>
            </a:r>
            <a:r>
              <a:rPr lang="ru-RU" sz="4400" dirty="0" smtClean="0"/>
              <a:t>;</a:t>
            </a:r>
          </a:p>
          <a:p>
            <a:pPr lvl="0"/>
            <a:r>
              <a:rPr lang="ru-RU" sz="4400" dirty="0" smtClean="0"/>
              <a:t> </a:t>
            </a:r>
            <a:r>
              <a:rPr lang="ru-RU" sz="4400" b="1" dirty="0" smtClean="0"/>
              <a:t>основная часть рабочей программы</a:t>
            </a:r>
            <a:r>
              <a:rPr lang="ru-RU" sz="4400" dirty="0" smtClean="0"/>
              <a:t>, которая включает:</a:t>
            </a:r>
          </a:p>
          <a:p>
            <a:pPr>
              <a:buNone/>
            </a:pPr>
            <a:r>
              <a:rPr lang="ru-RU" sz="4400" dirty="0" smtClean="0"/>
              <a:t>-календарно-тематический план (</a:t>
            </a:r>
            <a:r>
              <a:rPr lang="ru-RU" sz="4400" dirty="0" err="1" smtClean="0"/>
              <a:t>комплексно­тематическое</a:t>
            </a:r>
            <a:r>
              <a:rPr lang="ru-RU" sz="4400" dirty="0" smtClean="0"/>
              <a:t> планирование); </a:t>
            </a:r>
          </a:p>
          <a:p>
            <a:pPr>
              <a:buNone/>
            </a:pPr>
            <a:r>
              <a:rPr lang="ru-RU" sz="4400" dirty="0" smtClean="0"/>
              <a:t>-расписание образовательной деятельности; </a:t>
            </a:r>
          </a:p>
          <a:p>
            <a:pPr>
              <a:buNone/>
            </a:pPr>
            <a:r>
              <a:rPr lang="ru-RU" sz="4400" dirty="0" smtClean="0"/>
              <a:t>-краткое содержание программы; </a:t>
            </a:r>
          </a:p>
          <a:p>
            <a:pPr>
              <a:buNone/>
            </a:pPr>
            <a:r>
              <a:rPr lang="ru-RU" sz="4400" dirty="0" smtClean="0"/>
              <a:t>-особенности организации образовательного процесса;</a:t>
            </a:r>
          </a:p>
          <a:p>
            <a:pPr>
              <a:buNone/>
            </a:pPr>
            <a:r>
              <a:rPr lang="ru-RU" sz="4400" dirty="0" smtClean="0"/>
              <a:t>-условия реализации программы;</a:t>
            </a:r>
          </a:p>
          <a:p>
            <a:pPr lvl="0"/>
            <a:r>
              <a:rPr lang="ru-RU" sz="4400" b="1" dirty="0" smtClean="0"/>
              <a:t> список литературы</a:t>
            </a:r>
            <a:r>
              <a:rPr lang="ru-RU" sz="4400" dirty="0" smtClean="0"/>
              <a:t>;</a:t>
            </a:r>
          </a:p>
          <a:p>
            <a:r>
              <a:rPr lang="ru-RU" sz="4400" dirty="0" smtClean="0"/>
              <a:t> </a:t>
            </a:r>
            <a:r>
              <a:rPr lang="ru-RU" sz="4400" b="1" dirty="0" smtClean="0"/>
              <a:t>приложения к программе</a:t>
            </a:r>
            <a:endParaRPr lang="ru-RU" sz="4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Титульный лист</a:t>
            </a:r>
            <a:endParaRPr lang="ru-RU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полное название дошкольной образовательной организации;</a:t>
            </a:r>
          </a:p>
          <a:p>
            <a:pPr lvl="0"/>
            <a:r>
              <a:rPr lang="ru-RU" dirty="0" smtClean="0"/>
              <a:t>сведения о согласовании и утверждении документа руководителем ДОО (грифы «Согласовано» (дата, № протокола) и «Утверждаю»);</a:t>
            </a:r>
          </a:p>
          <a:p>
            <a:pPr lvl="0"/>
            <a:r>
              <a:rPr lang="ru-RU" dirty="0" smtClean="0"/>
              <a:t>название рабочей программы;</a:t>
            </a:r>
          </a:p>
          <a:p>
            <a:pPr lvl="0"/>
            <a:r>
              <a:rPr lang="ru-RU" dirty="0" smtClean="0"/>
              <a:t> </a:t>
            </a:r>
            <a:r>
              <a:rPr lang="ru-RU" dirty="0" err="1" smtClean="0"/>
              <a:t>адресность</a:t>
            </a:r>
            <a:r>
              <a:rPr lang="ru-RU" dirty="0" smtClean="0"/>
              <a:t> (возрастная группа, возраст детей);</a:t>
            </a:r>
          </a:p>
          <a:p>
            <a:pPr lvl="0"/>
            <a:r>
              <a:rPr lang="ru-RU" dirty="0" smtClean="0"/>
              <a:t> сведения об авторе (должность, Ф. И. О.);</a:t>
            </a:r>
          </a:p>
          <a:p>
            <a:pPr lvl="0"/>
            <a:r>
              <a:rPr lang="ru-RU" dirty="0" smtClean="0"/>
              <a:t>место нахождения, год составления рабочей программы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Пояснительная записка</a:t>
            </a:r>
            <a:endParaRPr lang="ru-RU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786874" cy="484030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Раскрывает:</a:t>
            </a:r>
          </a:p>
          <a:p>
            <a:r>
              <a:rPr lang="ru-RU" dirty="0" smtClean="0"/>
              <a:t> актуальность реализации содержания рабочей программы, </a:t>
            </a:r>
          </a:p>
          <a:p>
            <a:r>
              <a:rPr lang="ru-RU" dirty="0" smtClean="0"/>
              <a:t>цели, </a:t>
            </a:r>
          </a:p>
          <a:p>
            <a:r>
              <a:rPr lang="ru-RU" dirty="0" smtClean="0"/>
              <a:t>задачи, </a:t>
            </a:r>
          </a:p>
          <a:p>
            <a:r>
              <a:rPr lang="ru-RU" dirty="0" smtClean="0"/>
              <a:t>основные принципы, </a:t>
            </a:r>
          </a:p>
          <a:p>
            <a:r>
              <a:rPr lang="ru-RU" dirty="0" smtClean="0"/>
              <a:t>особенности организации образовательного процесса.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theme/theme1.xml><?xml version="1.0" encoding="utf-8"?>
<a:theme xmlns:a="http://schemas.openxmlformats.org/drawingml/2006/main" name="school000000000000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school0000000000000</Template>
  <TotalTime>557</TotalTime>
  <Words>1182</Words>
  <Application>Microsoft Office PowerPoint</Application>
  <PresentationFormat>Экран (4:3)</PresentationFormat>
  <Paragraphs>159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school0000000000000</vt:lpstr>
      <vt:lpstr> Составление рабочей программы педагога ДОУ </vt:lpstr>
      <vt:lpstr>Основание:</vt:lpstr>
      <vt:lpstr>Предпосылками для написания рабочей программы</vt:lpstr>
      <vt:lpstr>Что такое рабочая программа?</vt:lpstr>
      <vt:lpstr>Рабочая программа разрабатывается на основе:</vt:lpstr>
      <vt:lpstr>Необходимо учитывать:</vt:lpstr>
      <vt:lpstr>Примерные структурные элементы рабочей программы педагога ДОУ</vt:lpstr>
      <vt:lpstr>Титульный лист</vt:lpstr>
      <vt:lpstr>Пояснительная записка</vt:lpstr>
      <vt:lpstr>Цели программы по ФГОС </vt:lpstr>
      <vt:lpstr>Задачи рабочей программы </vt:lpstr>
      <vt:lpstr>Принципы рабочей программы</vt:lpstr>
      <vt:lpstr>Характеристика возрастных особенностей воспитанников группы</vt:lpstr>
      <vt:lpstr>Особенности организации образовательного процесса</vt:lpstr>
      <vt:lpstr>Программно-методический комплекс образовательного процесса</vt:lpstr>
      <vt:lpstr>Технологии,методики, средства воспитания</vt:lpstr>
      <vt:lpstr>Предметно-развивающая среда </vt:lpstr>
      <vt:lpstr>Перечень нормативных документов</vt:lpstr>
      <vt:lpstr>Основная часть рабочей программы</vt:lpstr>
      <vt:lpstr>Презентация PowerPoint</vt:lpstr>
      <vt:lpstr>Модель организации образовательной деятельности в группе</vt:lpstr>
      <vt:lpstr>Особенности организации образовательного процесса </vt:lpstr>
      <vt:lpstr>Условия и средства реализации рабочей программы</vt:lpstr>
      <vt:lpstr>Оценка индивидуального развития воспитанников</vt:lpstr>
      <vt:lpstr>Взаимодействие  с родителями</vt:lpstr>
      <vt:lpstr>Список литературы</vt:lpstr>
      <vt:lpstr>Приложение</vt:lpstr>
      <vt:lpstr> Ориентировочные технические требования к оформлению рабочей программы: </vt:lpstr>
      <vt:lpstr>РЕФЛЕКСИЯ ОСВОЕНИЯ ФГОС ДО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kantdetsad1</cp:lastModifiedBy>
  <cp:revision>60</cp:revision>
  <dcterms:created xsi:type="dcterms:W3CDTF">2014-08-19T13:50:26Z</dcterms:created>
  <dcterms:modified xsi:type="dcterms:W3CDTF">2016-10-24T07:33:53Z</dcterms:modified>
</cp:coreProperties>
</file>